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Inter SemiBold"/>
      <p:regular r:id="rId12"/>
      <p:bold r:id="rId13"/>
      <p:italic r:id="rId14"/>
      <p:boldItalic r:id="rId15"/>
    </p:embeddedFont>
    <p:embeddedFont>
      <p:font typeface="Halant"/>
      <p:regular r:id="rId16"/>
      <p:bold r:id="rId17"/>
    </p:embeddedFont>
    <p:embeddedFont>
      <p:font typeface="Inter"/>
      <p:regular r:id="rId18"/>
      <p:bold r:id="rId19"/>
      <p:italic r:id="rId20"/>
      <p:boldItalic r:id="rId21"/>
    </p:embeddedFont>
    <p:embeddedFont>
      <p:font typeface="Plus Jakarta Sans Medium"/>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BF945A1-8EB3-4C95-9630-70D509781EB6}">
  <a:tblStyle styleId="{FBF945A1-8EB3-4C95-9630-70D509781EB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Medium-regular.fntdata"/><Relationship Id="rId21" Type="http://schemas.openxmlformats.org/officeDocument/2006/relationships/font" Target="fonts/Inter-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5"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InterSemiBold-bold.fntdata"/><Relationship Id="rId12" Type="http://schemas.openxmlformats.org/officeDocument/2006/relationships/font" Target="fonts/InterSemiBold-regular.fntdata"/><Relationship Id="rId15" Type="http://schemas.openxmlformats.org/officeDocument/2006/relationships/font" Target="fonts/InterSemiBold-boldItalic.fntdata"/><Relationship Id="rId14" Type="http://schemas.openxmlformats.org/officeDocument/2006/relationships/font" Target="fonts/InterSemiBold-italic.fntdata"/><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5d0aa7a2f_0_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5d0aa7a2f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31373660d0f_0_1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31373660d0f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313766cd0de_0_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313766cd0de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325d0aa7a2f_0_1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325d0aa7a2f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npr.org/2019/10/14/769083847/columbus-day-or-indigenous-peoples-day"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Historical Significance</a:t>
            </a:r>
            <a:endParaRPr sz="1300">
              <a:latin typeface="Inter"/>
              <a:ea typeface="Inter"/>
              <a:cs typeface="Inter"/>
              <a:sym typeface="Inter"/>
            </a:endParaRPr>
          </a:p>
        </p:txBody>
      </p:sp>
      <p:sp>
        <p:nvSpPr>
          <p:cNvPr id="100" name="Google Shape;100;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Primary Source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Columbus Day Proclamation</a:t>
            </a:r>
            <a:endParaRPr sz="1500">
              <a:solidFill>
                <a:schemeClr val="dk1"/>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02" name="Google Shape;102;p25"/>
          <p:cNvGraphicFramePr/>
          <p:nvPr/>
        </p:nvGraphicFramePr>
        <p:xfrm>
          <a:off x="343684" y="1945288"/>
          <a:ext cx="3000000" cy="3000000"/>
        </p:xfrm>
        <a:graphic>
          <a:graphicData uri="http://schemas.openxmlformats.org/drawingml/2006/table">
            <a:tbl>
              <a:tblPr>
                <a:noFill/>
                <a:tableStyleId>{FBF945A1-8EB3-4C95-9630-70D509781EB6}</a:tableStyleId>
              </a:tblPr>
              <a:tblGrid>
                <a:gridCol w="7085000"/>
              </a:tblGrid>
              <a:tr h="678400">
                <a:tc>
                  <a:txBody>
                    <a:bodyPr/>
                    <a:lstStyle/>
                    <a:p>
                      <a:pPr indent="0" lvl="0" marL="0" rtl="0" algn="l">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Source: President Joseph R. Biden, Jr. “A Proclamation on Columbus Day, 2021,” October 8, 2021.</a:t>
                      </a:r>
                      <a:endParaRPr sz="1300">
                        <a:solidFill>
                          <a:srgbClr val="000000"/>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01532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More than 500 years ago, after securing the support of Queen Isabella I and King Ferdinand II, Christopher Columbus launched the Niña, the Pinta, and the Santa Maria from the coast of Spain in 1492.  While he intended to end his quest in Asia, his 10-week journey instead landed him on the shores of the Bahamas, making Columbus the first of many Italian explorers to arrive in what would later become known as the Americas.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Many Italians would follow his path in the centuries to come, risking poverty, starvation, and death in pursuit of a better life.  Today, millions of Italian Americans continue to enrich our country’s traditions and culture and make lasting contributions to our Nation — they are educators, health care workers, scientists, first responders, military service members, and public servants, among so many other vital roles.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Today, we also acknowledge the painful history of wrongs and atrocities that many European explorers inflicted on Tribal Nations and Indigenous communities.  It is a measure of our greatness as a Nation that we do not seek to bury these shameful episodes of our past — that we face them honestly, we bring them to the light, and we do all we can to address them.  For Native Americans, western exploration ushered in a wave of devastation:  violence perpetrated against Native communities, displacement and theft of Tribal homelands, the introduction and spread of disease, and more.  On this day, we recognize this painful past and recommit ourselves to investing in Native communities, upholding our solemn and sacred commitments to Tribal sovereignty, and pursuing a brighter future centered on dignity, respect, justice, and opportunity for all people.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commemoration of Christopher Columbus’s historic voyage 529 years ago, the Congress, by joint resolution of April 30, 1934, and modified in 1968 (36 U.S.C. 107), as amended, has requested the President proclaim the second Monday of October of each year as “Columbus Day.”  Today, let this day be one of reflection — on America’s spirit of exploration, on the courage and contributions of Italian Americans throughout the generations, on the dignity and resilience of Tribal Nations and Indigenous communities, and on the work that remains ahead of us to fulfill the promise of our Nation for all.</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solidFill>
                          <a:schemeClr val="dk1"/>
                        </a:solidFill>
                        <a:latin typeface="Inter"/>
                        <a:ea typeface="Inter"/>
                        <a:cs typeface="Inter"/>
                        <a:sym typeface="Inter"/>
                      </a:endParaRPr>
                    </a:p>
                  </a:txBody>
                  <a:tcPr marT="114950" marB="114950" marR="116575" marL="116575">
                    <a:lnL cap="flat" cmpd="sng" w="9525">
                      <a:solidFill>
                        <a:srgbClr val="222F5F">
                          <a:alpha val="0"/>
                        </a:srgbClr>
                      </a:solidFill>
                      <a:prstDash val="solid"/>
                      <a:round/>
                      <a:headEnd len="sm" w="sm" type="none"/>
                      <a:tailEnd len="sm" w="sm" type="none"/>
                    </a:lnL>
                    <a:lnR cap="flat" cmpd="sng" w="9525">
                      <a:solidFill>
                        <a:srgbClr val="222F5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222F5F">
                          <a:alpha val="0"/>
                        </a:srgbClr>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6" name="Shape 106"/>
        <p:cNvGrpSpPr/>
        <p:nvPr/>
      </p:nvGrpSpPr>
      <p:grpSpPr>
        <a:xfrm>
          <a:off x="0" y="0"/>
          <a:ext cx="0" cy="0"/>
          <a:chOff x="0" y="0"/>
          <a:chExt cx="0" cy="0"/>
        </a:xfrm>
      </p:grpSpPr>
      <p:sp>
        <p:nvSpPr>
          <p:cNvPr id="107" name="Google Shape;107;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2000">
                <a:solidFill>
                  <a:schemeClr val="dk1"/>
                </a:solidFill>
                <a:latin typeface="Halant"/>
                <a:ea typeface="Halant"/>
                <a:cs typeface="Halant"/>
                <a:sym typeface="Halant"/>
              </a:rPr>
              <a:t>         </a:t>
            </a:r>
            <a:r>
              <a:rPr lang="en" sz="2000">
                <a:solidFill>
                  <a:schemeClr val="dk1"/>
                </a:solidFill>
                <a:latin typeface="Halant"/>
                <a:ea typeface="Halant"/>
                <a:cs typeface="Halant"/>
                <a:sym typeface="Halant"/>
              </a:rPr>
              <a:t>Proclamation Analysis Questions</a:t>
            </a:r>
            <a:endParaRPr sz="2000">
              <a:solidFill>
                <a:schemeClr val="dk1"/>
              </a:solidFill>
              <a:latin typeface="Halant"/>
              <a:ea typeface="Halant"/>
              <a:cs typeface="Halant"/>
              <a:sym typeface="Halant"/>
            </a:endParaRPr>
          </a:p>
        </p:txBody>
      </p:sp>
      <p:pic>
        <p:nvPicPr>
          <p:cNvPr id="108" name="Google Shape;108;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9" name="Google Shape;109;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0" name="Google Shape;110;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1" name="Google Shape;111;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2" name="Google Shape;112;p26"/>
          <p:cNvSpPr txBox="1"/>
          <p:nvPr/>
        </p:nvSpPr>
        <p:spPr>
          <a:xfrm>
            <a:off x="594300" y="655288"/>
            <a:ext cx="6583800" cy="7166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After reading one of the proclamations, work with your partner to answer the questions below.</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Summarize the main points of the Proclamation on Columbus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Summarize the main points of the Proclamation on Indigenous Peoples’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Both of these proclamations were given on the same day. Why is that significant?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President Biden was the first president to issue a proclamation on Indigenous Peoples’ Day. Why do you think this was the first time to occur?</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6" name="Shape 116"/>
        <p:cNvGrpSpPr/>
        <p:nvPr/>
      </p:nvGrpSpPr>
      <p:grpSpPr>
        <a:xfrm>
          <a:off x="0" y="0"/>
          <a:ext cx="0" cy="0"/>
          <a:chOff x="0" y="0"/>
          <a:chExt cx="0" cy="0"/>
        </a:xfrm>
      </p:grpSpPr>
      <p:sp>
        <p:nvSpPr>
          <p:cNvPr id="117" name="Google Shape;117;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1800">
                <a:solidFill>
                  <a:schemeClr val="dk1"/>
                </a:solidFill>
                <a:latin typeface="Halant"/>
                <a:ea typeface="Halant"/>
                <a:cs typeface="Halant"/>
                <a:sym typeface="Halant"/>
              </a:rPr>
              <a:t>Columbus Day or Indigenous Peoples’ Day?</a:t>
            </a:r>
            <a:endParaRPr sz="1800">
              <a:solidFill>
                <a:schemeClr val="dk1"/>
              </a:solidFill>
              <a:latin typeface="Halant"/>
              <a:ea typeface="Halant"/>
              <a:cs typeface="Halant"/>
              <a:sym typeface="Halant"/>
            </a:endParaRPr>
          </a:p>
        </p:txBody>
      </p:sp>
      <p:pic>
        <p:nvPicPr>
          <p:cNvPr id="118" name="Google Shape;118;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9" name="Google Shape;119;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0" name="Google Shape;120;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1" name="Google Shape;121;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2" name="Google Shape;122;p27"/>
          <p:cNvSpPr txBox="1"/>
          <p:nvPr/>
        </p:nvSpPr>
        <p:spPr>
          <a:xfrm>
            <a:off x="594300" y="655288"/>
            <a:ext cx="6583800" cy="6954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Read the article from NPR: </a:t>
            </a:r>
            <a:r>
              <a:rPr lang="en" sz="1200" u="sng">
                <a:solidFill>
                  <a:schemeClr val="hlink"/>
                </a:solidFill>
                <a:latin typeface="Inter"/>
                <a:ea typeface="Inter"/>
                <a:cs typeface="Inter"/>
                <a:sym typeface="Inter"/>
                <a:hlinkClick r:id="rId5"/>
              </a:rPr>
              <a:t>“Columbus Day or Indigenous Peoples’ Day?” </a:t>
            </a:r>
            <a:r>
              <a:rPr lang="en" sz="1200">
                <a:solidFill>
                  <a:schemeClr val="dk1"/>
                </a:solidFill>
                <a:latin typeface="Inter"/>
                <a:ea typeface="Inter"/>
                <a:cs typeface="Inter"/>
                <a:sym typeface="Inter"/>
              </a:rPr>
              <a:t>and answer the questions below:</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Baley Champagne petition in Louisiana to change Columbus Day to Indigenous Peoples’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Shannon Speed, why should we not want to celebrate Columbus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the historical context for the establishment of Columbus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was John M. Viola’s opinion about the vandalizing of a Columbus statue in Central Park?</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is Columbus Day having a negative impact of indigenous peoples, especially young children in school?</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6" name="Shape 126"/>
        <p:cNvGrpSpPr/>
        <p:nvPr/>
      </p:nvGrpSpPr>
      <p:grpSpPr>
        <a:xfrm>
          <a:off x="0" y="0"/>
          <a:ext cx="0" cy="0"/>
          <a:chOff x="0" y="0"/>
          <a:chExt cx="0" cy="0"/>
        </a:xfrm>
      </p:grpSpPr>
      <p:sp>
        <p:nvSpPr>
          <p:cNvPr id="127" name="Google Shape;127;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Columbus Day Graphic Organizer (Exemplar)</a:t>
            </a:r>
            <a:endParaRPr sz="1800">
              <a:solidFill>
                <a:schemeClr val="dk1"/>
              </a:solidFill>
              <a:latin typeface="Halant"/>
              <a:ea typeface="Halant"/>
              <a:cs typeface="Halant"/>
              <a:sym typeface="Halant"/>
            </a:endParaRPr>
          </a:p>
        </p:txBody>
      </p:sp>
      <p:pic>
        <p:nvPicPr>
          <p:cNvPr id="128" name="Google Shape;128;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9" name="Google Shape;129;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0" name="Google Shape;130;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1" name="Google Shape;131;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2" name="Google Shape;132;p28"/>
          <p:cNvSpPr txBox="1"/>
          <p:nvPr/>
        </p:nvSpPr>
        <p:spPr>
          <a:xfrm>
            <a:off x="594300" y="655288"/>
            <a:ext cx="6583800" cy="1662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Fill in the graphic organizer below based on the articles you and your peers read about Columbus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p:txBody>
      </p:sp>
      <p:graphicFrame>
        <p:nvGraphicFramePr>
          <p:cNvPr id="133" name="Google Shape;133;p28"/>
          <p:cNvGraphicFramePr/>
          <p:nvPr/>
        </p:nvGraphicFramePr>
        <p:xfrm>
          <a:off x="381575" y="1425450"/>
          <a:ext cx="3000000" cy="3000000"/>
        </p:xfrm>
        <a:graphic>
          <a:graphicData uri="http://schemas.openxmlformats.org/drawingml/2006/table">
            <a:tbl>
              <a:tblPr>
                <a:noFill/>
                <a:tableStyleId>{FBF945A1-8EB3-4C95-9630-70D509781EB6}</a:tableStyleId>
              </a:tblPr>
              <a:tblGrid>
                <a:gridCol w="1458875"/>
                <a:gridCol w="1946300"/>
                <a:gridCol w="3655900"/>
              </a:tblGrid>
              <a:tr h="867225">
                <a:tc>
                  <a:txBody>
                    <a:bodyPr/>
                    <a:lstStyle/>
                    <a:p>
                      <a:pPr indent="0" lvl="0" marL="0" rtl="0" algn="ctr">
                        <a:spcBef>
                          <a:spcPts val="0"/>
                        </a:spcBef>
                        <a:spcAft>
                          <a:spcPts val="0"/>
                        </a:spcAft>
                        <a:buNone/>
                      </a:pPr>
                      <a:r>
                        <a:rPr b="1" lang="en" sz="1200">
                          <a:latin typeface="Inter"/>
                          <a:ea typeface="Inter"/>
                          <a:cs typeface="Inter"/>
                          <a:sym typeface="Inter"/>
                        </a:rPr>
                        <a:t>Article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Say-it-in-6: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What is the main argument of this article?</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Evidence to Support Argument</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1676725">
                <a:tc>
                  <a:txBody>
                    <a:bodyPr/>
                    <a:lstStyle/>
                    <a:p>
                      <a:pPr indent="0" lvl="0" marL="0" rtl="0" algn="l">
                        <a:spcBef>
                          <a:spcPts val="0"/>
                        </a:spcBef>
                        <a:spcAft>
                          <a:spcPts val="0"/>
                        </a:spcAft>
                        <a:buNone/>
                      </a:pPr>
                      <a:r>
                        <a:rPr b="1" lang="en" sz="1200">
                          <a:latin typeface="Inter"/>
                          <a:ea typeface="Inter"/>
                          <a:cs typeface="Inter"/>
                          <a:sym typeface="Inter"/>
                        </a:rPr>
                        <a:t>“Indigenous Views of Christopher Columbus”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676725">
                <a:tc>
                  <a:txBody>
                    <a:bodyPr/>
                    <a:lstStyle/>
                    <a:p>
                      <a:pPr indent="0" lvl="0" marL="0" rtl="0" algn="l">
                        <a:spcBef>
                          <a:spcPts val="0"/>
                        </a:spcBef>
                        <a:spcAft>
                          <a:spcPts val="0"/>
                        </a:spcAft>
                        <a:buNone/>
                      </a:pPr>
                      <a:r>
                        <a:rPr b="1" lang="en" sz="1200">
                          <a:latin typeface="Inter"/>
                          <a:ea typeface="Inter"/>
                          <a:cs typeface="Inter"/>
                          <a:sym typeface="Inter"/>
                        </a:rPr>
                        <a:t>“Columbus Should be Celebrated”</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r h="1676725">
                <a:tc>
                  <a:txBody>
                    <a:bodyPr/>
                    <a:lstStyle/>
                    <a:p>
                      <a:pPr indent="0" lvl="0" marL="0" rtl="0" algn="l">
                        <a:spcBef>
                          <a:spcPts val="0"/>
                        </a:spcBef>
                        <a:spcAft>
                          <a:spcPts val="0"/>
                        </a:spcAft>
                        <a:buNone/>
                      </a:pPr>
                      <a:r>
                        <a:rPr b="1" lang="en" sz="1200">
                          <a:latin typeface="Inter"/>
                          <a:ea typeface="Inter"/>
                          <a:cs typeface="Inter"/>
                          <a:sym typeface="Inter"/>
                        </a:rPr>
                        <a:t>“Columbus Day or Indigenous Peoples’ Day?”</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676725">
                <a:tc>
                  <a:txBody>
                    <a:bodyPr/>
                    <a:lstStyle/>
                    <a:p>
                      <a:pPr indent="0" lvl="0" marL="0" rtl="0" algn="l">
                        <a:spcBef>
                          <a:spcPts val="0"/>
                        </a:spcBef>
                        <a:spcAft>
                          <a:spcPts val="0"/>
                        </a:spcAft>
                        <a:buNone/>
                      </a:pPr>
                      <a:r>
                        <a:rPr b="1" lang="en" sz="1200">
                          <a:latin typeface="Inter"/>
                          <a:ea typeface="Inter"/>
                          <a:cs typeface="Inter"/>
                          <a:sym typeface="Inter"/>
                        </a:rPr>
                        <a:t>“A Day of Reckoning”</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